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sldIdLst>
    <p:sldId id="257" r:id="rId6"/>
    <p:sldId id="256" r:id="rId7"/>
    <p:sldId id="258" r:id="rId8"/>
    <p:sldId id="277" r:id="rId9"/>
    <p:sldId id="283" r:id="rId10"/>
    <p:sldId id="284" r:id="rId11"/>
    <p:sldId id="278" r:id="rId12"/>
    <p:sldId id="286" r:id="rId13"/>
    <p:sldId id="279" r:id="rId14"/>
    <p:sldId id="288" r:id="rId15"/>
    <p:sldId id="289"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C79FD7-7425-41D2-974C-D1E90C14556E}" v="14" dt="2022-11-23T14:39:53.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7967" autoAdjust="0"/>
  </p:normalViewPr>
  <p:slideViewPr>
    <p:cSldViewPr snapToGrid="0">
      <p:cViewPr varScale="1">
        <p:scale>
          <a:sx n="74" d="100"/>
          <a:sy n="74" d="100"/>
        </p:scale>
        <p:origin x="104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4035603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0591A0-60A4-4847-AF78-F5902E00DA5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37452B-0951-4A8E-A308-0F1DC67E45C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B75F331-83B5-4EAC-B87D-4CC6AA48B29E}"/>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A7201D60-3EB0-4848-9483-BA0B7A382D1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82EEA5-DFCC-4140-A4BA-7684F9CE9E0B}"/>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6896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AC9D59A-D458-4DDF-94BA-24798633E07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09415F9B-FAA3-4C44-A97A-1464DEF448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7FD2AF-8CB4-45F1-97D8-4297B01B38EC}"/>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CFFFB73D-C98E-4D31-8992-B05E3E63385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9437391-13BE-45E9-AE69-B660F3A9681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283525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ianummer 5"/>
          <p:cNvSpPr>
            <a:spLocks noGrp="1"/>
          </p:cNvSpPr>
          <p:nvPr>
            <p:ph type="sldNum" sz="quarter" idx="10"/>
          </p:nvPr>
        </p:nvSpPr>
        <p:spPr/>
        <p:txBody>
          <a:bodyPr/>
          <a:lstStyle>
            <a:lvl1pPr>
              <a:defRPr/>
            </a:lvl1pPr>
          </a:lstStyle>
          <a:p>
            <a:fld id="{98C51CD5-7E81-42D6-B847-227155BE7844}" type="slidenum">
              <a:rPr lang="nl-NL" smtClean="0"/>
              <a:t>‹nr.›</a:t>
            </a:fld>
            <a:endParaRPr lang="nl-NL"/>
          </a:p>
        </p:txBody>
      </p:sp>
    </p:spTree>
    <p:extLst>
      <p:ext uri="{BB962C8B-B14F-4D97-AF65-F5344CB8AC3E}">
        <p14:creationId xmlns:p14="http://schemas.microsoft.com/office/powerpoint/2010/main" val="300646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4-12-2023</a:t>
            </a:fld>
            <a:endParaRPr lang="nl-NL"/>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3294314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Tree>
    <p:extLst>
      <p:ext uri="{BB962C8B-B14F-4D97-AF65-F5344CB8AC3E}">
        <p14:creationId xmlns:p14="http://schemas.microsoft.com/office/powerpoint/2010/main" val="2775617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B93CEE-B4B4-4635-99A3-581858AC58C3}" type="datetimeFigureOut">
              <a:rPr lang="nl-NL" smtClean="0"/>
              <a:t>4-12-2023</a:t>
            </a:fld>
            <a:endParaRPr lang="nl-NL"/>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8774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endParaRPr lang="nl-NL"/>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5B93CEE-B4B4-4635-99A3-581858AC58C3}" type="datetimeFigureOut">
              <a:rPr lang="nl-NL" smtClean="0"/>
              <a:t>4-12-2023</a:t>
            </a:fld>
            <a:endParaRPr lang="nl-NL"/>
          </a:p>
        </p:txBody>
      </p:sp>
    </p:spTree>
    <p:extLst>
      <p:ext uri="{BB962C8B-B14F-4D97-AF65-F5344CB8AC3E}">
        <p14:creationId xmlns:p14="http://schemas.microsoft.com/office/powerpoint/2010/main" val="4288622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Tree>
    <p:extLst>
      <p:ext uri="{BB962C8B-B14F-4D97-AF65-F5344CB8AC3E}">
        <p14:creationId xmlns:p14="http://schemas.microsoft.com/office/powerpoint/2010/main" val="144634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2716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43539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831543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59783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52362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FC611286-A7D4-453B-883A-E7DD78293936}" type="slidenum">
              <a:rPr lang="nl-NL" smtClean="0"/>
              <a:t>‹nr.›</a:t>
            </a:fld>
            <a:endParaRPr lang="nl-NL"/>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732413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829926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930970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endParaRPr lang="nl-NL" noProof="0" dirty="0"/>
          </a:p>
        </p:txBody>
      </p:sp>
    </p:spTree>
    <p:extLst>
      <p:ext uri="{BB962C8B-B14F-4D97-AF65-F5344CB8AC3E}">
        <p14:creationId xmlns:p14="http://schemas.microsoft.com/office/powerpoint/2010/main" val="1226807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a:t>Klik om stijl te bewerken</a:t>
            </a:r>
            <a:endParaRPr lang="nl-NL" noProof="0" dirty="0"/>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4064595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1928825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42057993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729446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394600-9DAC-4D92-8597-8AB85823B8A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17AAB87-9E9D-4848-B01F-B686DFFC71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A525AA0-CCF7-4BA9-BE63-E4E6D9DD0874}"/>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4C6792A8-FDDC-4370-9B77-0D977ABEC51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620C28A-39F5-413C-AEB2-CCA744B7439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712102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340029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4-12-2023</a:t>
            </a:fld>
            <a:endParaRPr lang="nl-NL"/>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2417736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4-12-2023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49103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endParaRPr lang="nl-NL"/>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45B93CEE-B4B4-4635-99A3-581858AC58C3}" type="datetimeFigureOut">
              <a:rPr lang="nl-NL" smtClean="0"/>
              <a:t>4-12-2023</a:t>
            </a:fld>
            <a:endParaRPr lang="nl-NL"/>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1708156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FC611286-A7D4-453B-883A-E7DD78293936}" type="slidenum">
              <a:rPr lang="nl-NL" smtClean="0"/>
              <a:t>‹nr.›</a:t>
            </a:fld>
            <a:endParaRPr lang="nl-NL"/>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4133465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47860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FC611286-A7D4-453B-883A-E7DD78293936}" type="slidenum">
              <a:rPr lang="nl-NL" smtClean="0"/>
              <a:t>‹nr.›</a:t>
            </a:fld>
            <a:endParaRPr lang="nl-NL"/>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1062875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45B93CEE-B4B4-4635-99A3-581858AC58C3}" type="datetimeFigureOut">
              <a:rPr lang="nl-NL" smtClean="0"/>
              <a:t>4-12-2023</a:t>
            </a:fld>
            <a:endParaRPr lang="nl-NL"/>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FC611286-A7D4-453B-883A-E7DD78293936}" type="slidenum">
              <a:rPr lang="nl-NL" smtClean="0"/>
              <a:t>‹nr.›</a:t>
            </a:fld>
            <a:endParaRPr lang="nl-NL"/>
          </a:p>
        </p:txBody>
      </p:sp>
      <p:pic>
        <p:nvPicPr>
          <p:cNvPr id="6" name="Vormentaal">
            <a:extLst>
              <a:ext uri="{FF2B5EF4-FFF2-40B4-BE49-F238E27FC236}">
                <a16:creationId xmlns:a16="http://schemas.microsoft.com/office/drawing/2014/main" id="{373D6FA9-37F7-49E5-8799-7DD48471C2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32852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Tree>
    <p:extLst>
      <p:ext uri="{BB962C8B-B14F-4D97-AF65-F5344CB8AC3E}">
        <p14:creationId xmlns:p14="http://schemas.microsoft.com/office/powerpoint/2010/main" val="5874549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4-12-2023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1147711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2AB93F-D037-4CCB-8B21-F2F48F4AA7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F5F613-CCBA-40B2-B2E2-8537C79A806E}"/>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9D08B1D-4D0F-4632-B2CC-189A95048E8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AE51300-EA7D-4A03-B30C-EE3D97655BBF}"/>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5D438FE8-C55B-4E7D-820A-04DB0D9FBFB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F88EC-826B-45A7-BCC1-8FF2569B35A8}"/>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937544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4-12-2023</a:t>
            </a:fld>
            <a:endParaRPr lang="nl-NL"/>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spTree>
    <p:extLst>
      <p:ext uri="{BB962C8B-B14F-4D97-AF65-F5344CB8AC3E}">
        <p14:creationId xmlns:p14="http://schemas.microsoft.com/office/powerpoint/2010/main" val="17979901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45B93CEE-B4B4-4635-99A3-581858AC58C3}"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endParaRPr lang="nl-NL"/>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FC611286-A7D4-453B-883A-E7DD78293936}" type="slidenum">
              <a:rPr lang="nl-NL" smtClean="0"/>
              <a:t>‹nr.›</a:t>
            </a:fld>
            <a:endParaRPr lang="nl-NL"/>
          </a:p>
        </p:txBody>
      </p:sp>
      <p:grpSp>
        <p:nvGrpSpPr>
          <p:cNvPr id="155" name="Groep 154">
            <a:extLst>
              <a:ext uri="{FF2B5EF4-FFF2-40B4-BE49-F238E27FC236}">
                <a16:creationId xmlns:a16="http://schemas.microsoft.com/office/drawing/2014/main" id="{8CB0D178-BA37-41D2-857F-9B318F492987}"/>
              </a:ext>
            </a:extLst>
          </p:cNvPr>
          <p:cNvGrpSpPr/>
          <p:nvPr/>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1524007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6FDB4A-0726-418D-AC69-D0382940D385}"/>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C7A7694-8529-4E68-B4C2-04052E31FA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56FB180-AFE4-4D00-A208-D87655B567B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B310F7-6ED9-4016-BDEF-02F3CDCF28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BD454CAF-1BDC-49F9-9A71-37EC6D1120D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7CB9E7B-CA38-4CF5-B792-B9B9AD1D385B}"/>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8" name="Tijdelijke aanduiding voor voettekst 7">
            <a:extLst>
              <a:ext uri="{FF2B5EF4-FFF2-40B4-BE49-F238E27FC236}">
                <a16:creationId xmlns:a16="http://schemas.microsoft.com/office/drawing/2014/main" id="{337B29A3-3C01-4965-B6F9-6264E15F601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0B58FCE-5190-4C2C-8297-252D9C3D27C5}"/>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4011592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77D59E-AD22-4185-BBE5-357BA5A1D77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07E239D-5E0C-449F-81DF-D7DBEFCB6E9B}"/>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4" name="Tijdelijke aanduiding voor voettekst 3">
            <a:extLst>
              <a:ext uri="{FF2B5EF4-FFF2-40B4-BE49-F238E27FC236}">
                <a16:creationId xmlns:a16="http://schemas.microsoft.com/office/drawing/2014/main" id="{8899C400-FC30-49B8-BAD9-C9B20D88B6E5}"/>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4C94181-7815-4425-9624-A810A606F7C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77936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418D205-BD52-4479-8D7B-5B94BF970562}"/>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3" name="Tijdelijke aanduiding voor voettekst 2">
            <a:extLst>
              <a:ext uri="{FF2B5EF4-FFF2-40B4-BE49-F238E27FC236}">
                <a16:creationId xmlns:a16="http://schemas.microsoft.com/office/drawing/2014/main" id="{1BB03264-8772-4C87-9873-46A5C58D798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0D3F510-7A1C-4D3A-9ACC-357B3B4FB1AE}"/>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604584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FA6BB1-BA56-4F7E-B5AC-FFAD68F2AB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38D1A-8E36-4D4A-9AFD-A3796AEC9B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14CD43AE-05A6-4D80-8524-F4B0D46927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EF1BEB8-B227-4DC2-88BD-9C784972DD2E}"/>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29CBC929-F245-4389-9B94-033123B2E62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B2DDE71-26EB-4B01-83B5-AD76F289666D}"/>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142768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891FD-1294-4E40-A4FA-045E310423E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75C01C26-C661-4F67-B009-34A685856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F63F6712-826C-49AC-9801-0CE31E43C7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B48CC51-7422-46FC-A8DC-0AE2255F3573}"/>
              </a:ext>
            </a:extLst>
          </p:cNvPr>
          <p:cNvSpPr>
            <a:spLocks noGrp="1"/>
          </p:cNvSpPr>
          <p:nvPr>
            <p:ph type="dt" sz="half" idx="10"/>
          </p:nvPr>
        </p:nvSpPr>
        <p:spPr/>
        <p:txBody>
          <a:bodyPr/>
          <a:lstStyle/>
          <a:p>
            <a:fld id="{B9E8D4D1-00C4-4E8E-99A5-8D1DF5379DBE}" type="datetimeFigureOut">
              <a:rPr lang="nl-NL" smtClean="0"/>
              <a:t>4-12-2023</a:t>
            </a:fld>
            <a:endParaRPr lang="nl-NL"/>
          </a:p>
        </p:txBody>
      </p:sp>
      <p:sp>
        <p:nvSpPr>
          <p:cNvPr id="6" name="Tijdelijke aanduiding voor voettekst 5">
            <a:extLst>
              <a:ext uri="{FF2B5EF4-FFF2-40B4-BE49-F238E27FC236}">
                <a16:creationId xmlns:a16="http://schemas.microsoft.com/office/drawing/2014/main" id="{7857513D-3F4D-4775-8EE5-7110300ECA1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7F1DF89-CDC4-4602-8256-373B2C0A3D22}"/>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21745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2333942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45B93CEE-B4B4-4635-99A3-581858AC58C3}" type="datetimeFigureOut">
              <a:rPr lang="nl-NL" smtClean="0"/>
              <a:t>4-12-2023</a:t>
            </a:fld>
            <a:endParaRPr lang="nl-NL"/>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endParaRPr lang="nl-NL"/>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FC611286-A7D4-453B-883A-E7DD78293936}" type="slidenum">
              <a:rPr lang="nl-NL" smtClean="0"/>
              <a:t>‹nr.›</a:t>
            </a:fld>
            <a:endParaRPr lang="nl-NL"/>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212607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Lst>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234">
          <p15:clr>
            <a:srgbClr val="F26B43"/>
          </p15:clr>
        </p15:guide>
        <p15:guide id="4" pos="7446">
          <p15:clr>
            <a:srgbClr val="F26B43"/>
          </p15:clr>
        </p15:guide>
        <p15:guide id="5" orient="horz" pos="187">
          <p15:clr>
            <a:srgbClr val="F26B43"/>
          </p15:clr>
        </p15:guide>
        <p15:guide id="6" orient="horz" pos="1071">
          <p15:clr>
            <a:srgbClr val="F26B43"/>
          </p15:clr>
        </p15:guide>
        <p15:guide id="7" orient="horz" pos="3861">
          <p15:clr>
            <a:srgbClr val="F26B43"/>
          </p15:clr>
        </p15:guide>
        <p15:guide id="8" orient="horz" pos="39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70111-1D2F-D8EC-E296-A7E30198C236}"/>
              </a:ext>
            </a:extLst>
          </p:cNvPr>
          <p:cNvSpPr>
            <a:spLocks noGrp="1"/>
          </p:cNvSpPr>
          <p:nvPr>
            <p:ph type="title"/>
          </p:nvPr>
        </p:nvSpPr>
        <p:spPr/>
        <p:txBody>
          <a:bodyPr/>
          <a:lstStyle/>
          <a:p>
            <a:r>
              <a:rPr lang="nl-NL" strike="sngStrike" dirty="0"/>
              <a:t>Probleem! </a:t>
            </a:r>
          </a:p>
        </p:txBody>
      </p:sp>
      <p:sp>
        <p:nvSpPr>
          <p:cNvPr id="3" name="Tijdelijke aanduiding voor tekst 2">
            <a:extLst>
              <a:ext uri="{FF2B5EF4-FFF2-40B4-BE49-F238E27FC236}">
                <a16:creationId xmlns:a16="http://schemas.microsoft.com/office/drawing/2014/main" id="{70C938BA-1B44-4373-51EB-1C5051C695D7}"/>
              </a:ext>
            </a:extLst>
          </p:cNvPr>
          <p:cNvSpPr>
            <a:spLocks noGrp="1"/>
          </p:cNvSpPr>
          <p:nvPr>
            <p:ph type="body" sz="quarter" idx="13"/>
          </p:nvPr>
        </p:nvSpPr>
        <p:spPr/>
        <p:txBody>
          <a:bodyPr/>
          <a:lstStyle/>
          <a:p>
            <a:pPr marL="0" indent="0" algn="just">
              <a:buNone/>
            </a:pPr>
            <a:r>
              <a:rPr lang="nl-NL" i="1" dirty="0"/>
              <a:t>Larry maakt voor zijn hobby insectenhotels met wildcamera’s erin. Omdat dit een groot succes is en hij steeds meer aanvragen krijgt van bekende en onbekende wilt hij hier zijn eigen onderneming in starten. Hij heeft alleen wat moeite met de financiën, waarmee moet hij rekening houden? Hoe krijgt hij straks een overzicht van de winst die hij maakt. Wat moet er in zijn financieel overzicht allemaal terugkomen. </a:t>
            </a:r>
          </a:p>
          <a:p>
            <a:pPr marL="0" indent="0" algn="just">
              <a:buNone/>
            </a:pPr>
            <a:endParaRPr lang="nl-NL" i="1" dirty="0"/>
          </a:p>
          <a:p>
            <a:pPr marL="0" indent="0">
              <a:buNone/>
            </a:pPr>
            <a:r>
              <a:rPr lang="nl-NL" dirty="0"/>
              <a:t>Opdracht: </a:t>
            </a:r>
            <a:br>
              <a:rPr lang="nl-NL" dirty="0"/>
            </a:br>
            <a:r>
              <a:rPr lang="nl-NL" dirty="0"/>
              <a:t>Maak een lijst met gegevens waarvan jij vind dat deze thuis horen in een financieel overzicht van Larry’s ondernemen.</a:t>
            </a:r>
          </a:p>
          <a:p>
            <a:pPr marL="0" indent="0">
              <a:buNone/>
            </a:pPr>
            <a:br>
              <a:rPr lang="nl-NL" dirty="0"/>
            </a:br>
            <a:endParaRPr lang="nl-NL" dirty="0"/>
          </a:p>
        </p:txBody>
      </p:sp>
      <p:sp>
        <p:nvSpPr>
          <p:cNvPr id="5" name="Tijdelijke aanduiding voor tekst 4">
            <a:extLst>
              <a:ext uri="{FF2B5EF4-FFF2-40B4-BE49-F238E27FC236}">
                <a16:creationId xmlns:a16="http://schemas.microsoft.com/office/drawing/2014/main" id="{B03586B6-0639-F30F-9498-C3148E8AA331}"/>
              </a:ext>
            </a:extLst>
          </p:cNvPr>
          <p:cNvSpPr>
            <a:spLocks noGrp="1"/>
          </p:cNvSpPr>
          <p:nvPr>
            <p:ph type="body" sz="quarter" idx="16"/>
          </p:nvPr>
        </p:nvSpPr>
        <p:spPr/>
        <p:txBody>
          <a:bodyPr/>
          <a:lstStyle/>
          <a:p>
            <a:endParaRPr lang="nl-NL"/>
          </a:p>
        </p:txBody>
      </p:sp>
      <p:pic>
        <p:nvPicPr>
          <p:cNvPr id="1026" name="Picture 2" descr="5 onderdelen financieel plan: uw investeringsplan in cijfers | Credo">
            <a:extLst>
              <a:ext uri="{FF2B5EF4-FFF2-40B4-BE49-F238E27FC236}">
                <a16:creationId xmlns:a16="http://schemas.microsoft.com/office/drawing/2014/main" id="{EB22B9F0-032C-18FD-392C-F5DB95D2AB8C}"/>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795" r="17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8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150869" y="2014566"/>
            <a:ext cx="7890261" cy="707886"/>
          </a:xfrm>
          <a:prstGeom prst="rect">
            <a:avLst/>
          </a:prstGeom>
          <a:noFill/>
        </p:spPr>
        <p:txBody>
          <a:bodyPr wrap="square">
            <a:spAutoFit/>
          </a:bodyPr>
          <a:lstStyle/>
          <a:p>
            <a:pPr marL="0" indent="0" algn="ctr">
              <a:buNone/>
            </a:pPr>
            <a:r>
              <a:rPr lang="nl-NL" sz="4000" b="1" dirty="0">
                <a:solidFill>
                  <a:srgbClr val="0070C0"/>
                </a:solidFill>
              </a:rPr>
              <a:t>Brutowinst</a:t>
            </a:r>
            <a:endParaRPr lang="nl-NL" sz="4000" b="1" dirty="0">
              <a:solidFill>
                <a:srgbClr val="FF0000"/>
              </a:solidFill>
            </a:endParaRPr>
          </a:p>
        </p:txBody>
      </p:sp>
      <p:sp>
        <p:nvSpPr>
          <p:cNvPr id="10" name="Tekstvak 9">
            <a:extLst>
              <a:ext uri="{FF2B5EF4-FFF2-40B4-BE49-F238E27FC236}">
                <a16:creationId xmlns:a16="http://schemas.microsoft.com/office/drawing/2014/main" id="{130D4AB7-7DB0-4ECC-B4AE-20D53D9C2809}"/>
              </a:ext>
            </a:extLst>
          </p:cNvPr>
          <p:cNvSpPr txBox="1"/>
          <p:nvPr/>
        </p:nvSpPr>
        <p:spPr>
          <a:xfrm>
            <a:off x="3047287" y="3427663"/>
            <a:ext cx="7609424" cy="707886"/>
          </a:xfrm>
          <a:prstGeom prst="rect">
            <a:avLst/>
          </a:prstGeom>
          <a:noFill/>
        </p:spPr>
        <p:txBody>
          <a:bodyPr wrap="square">
            <a:spAutoFit/>
          </a:bodyPr>
          <a:lstStyle/>
          <a:p>
            <a:r>
              <a:rPr lang="nl-NL" sz="4000" b="1" dirty="0">
                <a:solidFill>
                  <a:srgbClr val="0070C0"/>
                </a:solidFill>
              </a:rPr>
              <a:t>Brutowinst  = omzet - IWO</a:t>
            </a:r>
          </a:p>
        </p:txBody>
      </p:sp>
    </p:spTree>
    <p:extLst>
      <p:ext uri="{BB962C8B-B14F-4D97-AF65-F5344CB8AC3E}">
        <p14:creationId xmlns:p14="http://schemas.microsoft.com/office/powerpoint/2010/main" val="287460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4" name="Tekstvak 3">
            <a:extLst>
              <a:ext uri="{FF2B5EF4-FFF2-40B4-BE49-F238E27FC236}">
                <a16:creationId xmlns:a16="http://schemas.microsoft.com/office/drawing/2014/main" id="{C98AEE64-638E-C91D-1819-5F18F80B3B76}"/>
              </a:ext>
            </a:extLst>
          </p:cNvPr>
          <p:cNvSpPr txBox="1"/>
          <p:nvPr/>
        </p:nvSpPr>
        <p:spPr>
          <a:xfrm>
            <a:off x="838200" y="1793080"/>
            <a:ext cx="10620022" cy="2585323"/>
          </a:xfrm>
          <a:prstGeom prst="rect">
            <a:avLst/>
          </a:prstGeom>
          <a:noFill/>
        </p:spPr>
        <p:txBody>
          <a:bodyPr wrap="square">
            <a:spAutoFit/>
          </a:bodyPr>
          <a:lstStyle/>
          <a:p>
            <a:pPr marL="342900" indent="-342900">
              <a:buFont typeface="+mj-lt"/>
              <a:buAutoNum type="arabicPeriod"/>
            </a:pPr>
            <a:r>
              <a:rPr lang="nl-NL" b="0" i="0" dirty="0">
                <a:solidFill>
                  <a:srgbClr val="1F1F1F"/>
                </a:solidFill>
                <a:effectLst/>
                <a:latin typeface="Google Sans"/>
              </a:rPr>
              <a:t>Stel dat een bedrijf in een bepaalde periode 1000 producten verkoopt voor €10 per product. De inkoopwaarde van de producten is €5 per product. Wat is de omzet van het bedrijf in deze periode?</a:t>
            </a:r>
          </a:p>
          <a:p>
            <a:pPr marL="342900" indent="-342900">
              <a:buFont typeface="+mj-lt"/>
              <a:buAutoNum type="arabicPeriod"/>
            </a:pPr>
            <a:endParaRPr lang="nl-NL" b="0" i="0" dirty="0">
              <a:solidFill>
                <a:srgbClr val="1F1F1F"/>
              </a:solidFill>
              <a:effectLst/>
              <a:latin typeface="Google Sans"/>
            </a:endParaRPr>
          </a:p>
          <a:p>
            <a:pPr marL="342900" indent="-342900">
              <a:buFont typeface="+mj-lt"/>
              <a:buAutoNum type="arabicPeriod"/>
            </a:pPr>
            <a:r>
              <a:rPr lang="nl-NL" b="0" i="0" dirty="0">
                <a:solidFill>
                  <a:srgbClr val="1F1F1F"/>
                </a:solidFill>
                <a:effectLst/>
                <a:latin typeface="Google Sans"/>
              </a:rPr>
              <a:t>Stel dat een bedrijf in een bepaalde periode een omzet heeft van €12.000 en een inkoopwaarde van €5000. Wat is de brutowinst van het bedrijf in deze periode?</a:t>
            </a:r>
          </a:p>
          <a:p>
            <a:pPr marL="342900" indent="-342900">
              <a:buFont typeface="+mj-lt"/>
              <a:buAutoNum type="arabicPeriod"/>
            </a:pPr>
            <a:endParaRPr lang="nl-NL" b="0" i="0" dirty="0">
              <a:solidFill>
                <a:srgbClr val="1F1F1F"/>
              </a:solidFill>
              <a:effectLst/>
              <a:latin typeface="Google Sans"/>
            </a:endParaRPr>
          </a:p>
          <a:p>
            <a:pPr marL="342900" indent="-342900">
              <a:buFont typeface="+mj-lt"/>
              <a:buAutoNum type="arabicPeriod"/>
            </a:pPr>
            <a:r>
              <a:rPr lang="nl-NL" b="0" i="0" dirty="0">
                <a:solidFill>
                  <a:srgbClr val="1F1F1F"/>
                </a:solidFill>
                <a:effectLst/>
                <a:latin typeface="Google Sans"/>
              </a:rPr>
              <a:t>Een bedrijf verkoopt 1000 producten voor €10 per stuk. De inkoopwaarde van de producten is €5 per stuk. Wat is de brutowinst van het bedrijf?</a:t>
            </a:r>
          </a:p>
          <a:p>
            <a:pPr marL="342900" indent="-342900">
              <a:buFont typeface="+mj-lt"/>
              <a:buAutoNum type="arabicPeriod"/>
            </a:pPr>
            <a:endParaRPr lang="nl-NL" dirty="0"/>
          </a:p>
        </p:txBody>
      </p:sp>
    </p:spTree>
    <p:extLst>
      <p:ext uri="{BB962C8B-B14F-4D97-AF65-F5344CB8AC3E}">
        <p14:creationId xmlns:p14="http://schemas.microsoft.com/office/powerpoint/2010/main" val="1038795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7E256807-68E5-45A0-8DD0-5696A7E4E94A}"/>
              </a:ext>
            </a:extLst>
          </p:cNvPr>
          <p:cNvSpPr txBox="1">
            <a:spLocks/>
          </p:cNvSpPr>
          <p:nvPr/>
        </p:nvSpPr>
        <p:spPr>
          <a:xfrm>
            <a:off x="838200" y="365125"/>
            <a:ext cx="98488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400" b="0" i="0" u="none" strike="noStrike" kern="1200" cap="none" spc="0" normalizeH="0" baseline="0" noProof="0" dirty="0">
                <a:ln>
                  <a:noFill/>
                </a:ln>
                <a:solidFill>
                  <a:srgbClr val="B8A1FF"/>
                </a:solidFill>
                <a:effectLst/>
                <a:uLnTx/>
                <a:uFillTx/>
                <a:latin typeface="Arial" panose="020B0604020202020204" pitchFamily="34" charset="0"/>
                <a:ea typeface="+mj-ea"/>
                <a:cs typeface="Arial" panose="020B0604020202020204" pitchFamily="34" charset="0"/>
              </a:rPr>
              <a:t>IBS ‘De Wereld en Ik’</a:t>
            </a:r>
          </a:p>
        </p:txBody>
      </p:sp>
      <p:sp>
        <p:nvSpPr>
          <p:cNvPr id="6" name="Tijdelijke aanduiding voor inhoud 5">
            <a:extLst>
              <a:ext uri="{FF2B5EF4-FFF2-40B4-BE49-F238E27FC236}">
                <a16:creationId xmlns:a16="http://schemas.microsoft.com/office/drawing/2014/main" id="{81B96BA2-902A-4078-8942-E8A2417A9A29}"/>
              </a:ext>
            </a:extLst>
          </p:cNvPr>
          <p:cNvSpPr txBox="1">
            <a:spLocks/>
          </p:cNvSpPr>
          <p:nvPr/>
        </p:nvSpPr>
        <p:spPr bwMode="auto">
          <a:xfrm>
            <a:off x="1773362" y="1727561"/>
            <a:ext cx="2983276" cy="27565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rPr>
              <a:t>Begrippen: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begroting</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lang="nl-NL" sz="1800" dirty="0">
                <a:solidFill>
                  <a:prstClr val="black"/>
                </a:solidFill>
              </a:rPr>
              <a:t>Exploitatie</a:t>
            </a:r>
            <a:r>
              <a:rPr lang="nl-NL" sz="1800" dirty="0">
                <a:solidFill>
                  <a:prstClr val="black"/>
                </a:solidFill>
                <a:latin typeface="Calibri" panose="020F0502020204030204"/>
                <a:cs typeface="Calibri"/>
              </a:rPr>
              <a:t>overzicht</a:t>
            </a:r>
            <a:endParaRPr kumimoji="0" lang="nl-NL" sz="1800" b="1" i="0" u="none" strike="noStrike" kern="1200" cap="none" spc="0" normalizeH="0" baseline="0" noProof="0" dirty="0">
              <a:ln>
                <a:noFill/>
              </a:ln>
              <a:solidFill>
                <a:srgbClr val="000644"/>
              </a:solidFill>
              <a:effectLst/>
              <a:uLnTx/>
              <a:uFillTx/>
              <a:latin typeface="Arial" panose="020B0604020202020204" pitchFamily="34" charset="0"/>
              <a:ea typeface="+mn-ea"/>
              <a:cs typeface="Arial" panose="020B0604020202020204" pitchFamily="34" charset="0"/>
            </a:endParaRPr>
          </a:p>
        </p:txBody>
      </p:sp>
      <p:graphicFrame>
        <p:nvGraphicFramePr>
          <p:cNvPr id="7" name="Tabel 13">
            <a:extLst>
              <a:ext uri="{FF2B5EF4-FFF2-40B4-BE49-F238E27FC236}">
                <a16:creationId xmlns:a16="http://schemas.microsoft.com/office/drawing/2014/main" id="{E301E4D4-09EB-42FE-AC70-36D3DFBAE62B}"/>
              </a:ext>
            </a:extLst>
          </p:cNvPr>
          <p:cNvGraphicFramePr>
            <a:graphicFrameLocks noGrp="1"/>
          </p:cNvGraphicFramePr>
          <p:nvPr>
            <p:extLst>
              <p:ext uri="{D42A27DB-BD31-4B8C-83A1-F6EECF244321}">
                <p14:modId xmlns:p14="http://schemas.microsoft.com/office/powerpoint/2010/main" val="291300643"/>
              </p:ext>
            </p:extLst>
          </p:nvPr>
        </p:nvGraphicFramePr>
        <p:xfrm>
          <a:off x="2032961" y="6161520"/>
          <a:ext cx="7459328" cy="482561"/>
        </p:xfrm>
        <a:graphic>
          <a:graphicData uri="http://schemas.openxmlformats.org/drawingml/2006/table">
            <a:tbl>
              <a:tblPr firstRow="1" bandRow="1">
                <a:tableStyleId>{3B4B98B0-60AC-42C2-AFA5-B58CD77FA1E5}</a:tableStyleId>
              </a:tblPr>
              <a:tblGrid>
                <a:gridCol w="738909">
                  <a:extLst>
                    <a:ext uri="{9D8B030D-6E8A-4147-A177-3AD203B41FA5}">
                      <a16:colId xmlns:a16="http://schemas.microsoft.com/office/drawing/2014/main" val="648769890"/>
                    </a:ext>
                  </a:extLst>
                </a:gridCol>
                <a:gridCol w="738909">
                  <a:extLst>
                    <a:ext uri="{9D8B030D-6E8A-4147-A177-3AD203B41FA5}">
                      <a16:colId xmlns:a16="http://schemas.microsoft.com/office/drawing/2014/main" val="469597195"/>
                    </a:ext>
                  </a:extLst>
                </a:gridCol>
                <a:gridCol w="738909">
                  <a:extLst>
                    <a:ext uri="{9D8B030D-6E8A-4147-A177-3AD203B41FA5}">
                      <a16:colId xmlns:a16="http://schemas.microsoft.com/office/drawing/2014/main" val="1458696249"/>
                    </a:ext>
                  </a:extLst>
                </a:gridCol>
                <a:gridCol w="738909">
                  <a:extLst>
                    <a:ext uri="{9D8B030D-6E8A-4147-A177-3AD203B41FA5}">
                      <a16:colId xmlns:a16="http://schemas.microsoft.com/office/drawing/2014/main" val="4042337055"/>
                    </a:ext>
                  </a:extLst>
                </a:gridCol>
                <a:gridCol w="738909">
                  <a:extLst>
                    <a:ext uri="{9D8B030D-6E8A-4147-A177-3AD203B41FA5}">
                      <a16:colId xmlns:a16="http://schemas.microsoft.com/office/drawing/2014/main" val="1032985660"/>
                    </a:ext>
                  </a:extLst>
                </a:gridCol>
                <a:gridCol w="738909">
                  <a:extLst>
                    <a:ext uri="{9D8B030D-6E8A-4147-A177-3AD203B41FA5}">
                      <a16:colId xmlns:a16="http://schemas.microsoft.com/office/drawing/2014/main" val="2567231980"/>
                    </a:ext>
                  </a:extLst>
                </a:gridCol>
                <a:gridCol w="738909">
                  <a:extLst>
                    <a:ext uri="{9D8B030D-6E8A-4147-A177-3AD203B41FA5}">
                      <a16:colId xmlns:a16="http://schemas.microsoft.com/office/drawing/2014/main" val="73331059"/>
                    </a:ext>
                  </a:extLst>
                </a:gridCol>
                <a:gridCol w="726612">
                  <a:extLst>
                    <a:ext uri="{9D8B030D-6E8A-4147-A177-3AD203B41FA5}">
                      <a16:colId xmlns:a16="http://schemas.microsoft.com/office/drawing/2014/main" val="2175227633"/>
                    </a:ext>
                  </a:extLst>
                </a:gridCol>
                <a:gridCol w="713064">
                  <a:extLst>
                    <a:ext uri="{9D8B030D-6E8A-4147-A177-3AD203B41FA5}">
                      <a16:colId xmlns:a16="http://schemas.microsoft.com/office/drawing/2014/main" val="1428987022"/>
                    </a:ext>
                  </a:extLst>
                </a:gridCol>
                <a:gridCol w="847289">
                  <a:extLst>
                    <a:ext uri="{9D8B030D-6E8A-4147-A177-3AD203B41FA5}">
                      <a16:colId xmlns:a16="http://schemas.microsoft.com/office/drawing/2014/main" val="279876203"/>
                    </a:ext>
                  </a:extLst>
                </a:gridCol>
              </a:tblGrid>
              <a:tr h="482561">
                <a:tc>
                  <a:txBody>
                    <a:bodyPr/>
                    <a:lstStyle/>
                    <a:p>
                      <a:pPr algn="ctr"/>
                      <a:r>
                        <a:rPr lang="nl-NL" sz="1200" b="1" kern="1200" dirty="0">
                          <a:solidFill>
                            <a:schemeClr val="tx1"/>
                          </a:solidFill>
                        </a:rPr>
                        <a:t>Week 1</a:t>
                      </a:r>
                      <a:endParaRPr lang="nl-NL" sz="1200" b="1" kern="1200" dirty="0">
                        <a:solidFill>
                          <a:schemeClr val="tx1"/>
                        </a:solidFill>
                        <a:latin typeface="+mn-lt"/>
                        <a:ea typeface="+mn-ea"/>
                        <a:cs typeface="+mn-cs"/>
                      </a:endParaRPr>
                    </a:p>
                  </a:txBody>
                  <a:tcPr anchor="ctr"/>
                </a:tc>
                <a:tc>
                  <a:txBody>
                    <a:bodyPr/>
                    <a:lstStyle/>
                    <a:p>
                      <a:pPr marL="0" algn="ctr" defTabSz="914400" rtl="0" eaLnBrk="1" latinLnBrk="0" hangingPunct="1"/>
                      <a:r>
                        <a:rPr lang="nl-NL" sz="1200" b="1" kern="1200">
                          <a:solidFill>
                            <a:schemeClr val="bg1">
                              <a:lumMod val="85000"/>
                            </a:schemeClr>
                          </a:solidFill>
                        </a:rPr>
                        <a:t>Week 2</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3</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1" kern="1200">
                          <a:solidFill>
                            <a:schemeClr val="bg1">
                              <a:lumMod val="85000"/>
                            </a:schemeClr>
                          </a:solidFill>
                        </a:rPr>
                        <a:t>Week 4</a:t>
                      </a:r>
                      <a:endParaRPr lang="nl-NL" sz="1200" b="1" kern="1200">
                        <a:solidFill>
                          <a:schemeClr val="bg1">
                            <a:lumMod val="85000"/>
                          </a:schemeClr>
                        </a:solidFill>
                        <a:latin typeface="+mn-lt"/>
                        <a:ea typeface="+mn-ea"/>
                        <a:cs typeface="+mn-cs"/>
                      </a:endParaRPr>
                    </a:p>
                  </a:txBody>
                  <a:tcPr anchor="ctr"/>
                </a:tc>
                <a:tc>
                  <a:txBody>
                    <a:bodyPr/>
                    <a:lstStyle/>
                    <a:p>
                      <a:pPr algn="ctr"/>
                      <a:r>
                        <a:rPr lang="nl-NL" sz="1200" b="0" kern="1200">
                          <a:solidFill>
                            <a:schemeClr val="bg1">
                              <a:lumMod val="75000"/>
                            </a:schemeClr>
                          </a:solidFill>
                        </a:rPr>
                        <a:t>Week 5</a:t>
                      </a:r>
                      <a:endParaRPr lang="nl-NL" sz="1200" b="0" kern="1200">
                        <a:solidFill>
                          <a:schemeClr val="bg1">
                            <a:lumMod val="75000"/>
                          </a:schemeClr>
                        </a:solidFill>
                        <a:latin typeface="+mn-lt"/>
                        <a:ea typeface="+mn-ea"/>
                        <a:cs typeface="+mn-cs"/>
                      </a:endParaRPr>
                    </a:p>
                  </a:txBody>
                  <a:tcPr anchor="ctr"/>
                </a:tc>
                <a:tc>
                  <a:txBody>
                    <a:bodyPr/>
                    <a:lstStyle/>
                    <a:p>
                      <a:pPr algn="ctr"/>
                      <a:r>
                        <a:rPr lang="nl-NL" sz="1200" b="1">
                          <a:solidFill>
                            <a:schemeClr val="bg1">
                              <a:lumMod val="85000"/>
                            </a:schemeClr>
                          </a:solidFill>
                        </a:rPr>
                        <a:t>Week 6</a:t>
                      </a:r>
                    </a:p>
                  </a:txBody>
                  <a:tcPr anchor="ctr"/>
                </a:tc>
                <a:tc>
                  <a:txBody>
                    <a:bodyPr/>
                    <a:lstStyle/>
                    <a:p>
                      <a:pPr algn="ctr"/>
                      <a:r>
                        <a:rPr lang="nl-NL" sz="1200">
                          <a:solidFill>
                            <a:schemeClr val="bg1">
                              <a:lumMod val="85000"/>
                            </a:schemeClr>
                          </a:solidFill>
                        </a:rPr>
                        <a:t>Week 7</a:t>
                      </a:r>
                    </a:p>
                  </a:txBody>
                  <a:tcPr anchor="ctr"/>
                </a:tc>
                <a:tc>
                  <a:txBody>
                    <a:bodyPr/>
                    <a:lstStyle/>
                    <a:p>
                      <a:pPr algn="ctr"/>
                      <a:r>
                        <a:rPr lang="nl-NL" sz="1200">
                          <a:solidFill>
                            <a:schemeClr val="bg1">
                              <a:lumMod val="85000"/>
                            </a:schemeClr>
                          </a:solidFill>
                        </a:rPr>
                        <a:t>Week 8</a:t>
                      </a:r>
                    </a:p>
                  </a:txBody>
                  <a:tcPr anchor="ctr"/>
                </a:tc>
                <a:tc>
                  <a:txBody>
                    <a:bodyPr/>
                    <a:lstStyle/>
                    <a:p>
                      <a:pPr algn="ctr"/>
                      <a:r>
                        <a:rPr lang="nl-NL" sz="1200">
                          <a:solidFill>
                            <a:schemeClr val="bg1">
                              <a:lumMod val="85000"/>
                            </a:schemeClr>
                          </a:solidFill>
                        </a:rPr>
                        <a:t>Week 9</a:t>
                      </a:r>
                    </a:p>
                  </a:txBody>
                  <a:tcPr anchor="ctr"/>
                </a:tc>
                <a:tc>
                  <a:txBody>
                    <a:bodyPr/>
                    <a:lstStyle/>
                    <a:p>
                      <a:pPr algn="ctr"/>
                      <a:r>
                        <a:rPr lang="nl-NL" sz="1200" dirty="0">
                          <a:solidFill>
                            <a:schemeClr val="bg1">
                              <a:lumMod val="85000"/>
                            </a:schemeClr>
                          </a:solidFill>
                        </a:rPr>
                        <a:t>Week 10</a:t>
                      </a:r>
                    </a:p>
                  </a:txBody>
                  <a:tcPr anchor="ctr"/>
                </a:tc>
                <a:extLst>
                  <a:ext uri="{0D108BD9-81ED-4DB2-BD59-A6C34878D82A}">
                    <a16:rowId xmlns:a16="http://schemas.microsoft.com/office/drawing/2014/main" val="3245624924"/>
                  </a:ext>
                </a:extLst>
              </a:tr>
            </a:tbl>
          </a:graphicData>
        </a:graphic>
      </p:graphicFrame>
      <p:pic>
        <p:nvPicPr>
          <p:cNvPr id="9" name="Afbeelding 8">
            <a:extLst>
              <a:ext uri="{FF2B5EF4-FFF2-40B4-BE49-F238E27FC236}">
                <a16:creationId xmlns:a16="http://schemas.microsoft.com/office/drawing/2014/main" id="{D97B8CFA-CDB8-40FD-96FE-27726BF102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6112"/>
          <a:stretch/>
        </p:blipFill>
        <p:spPr>
          <a:xfrm>
            <a:off x="838200" y="1727561"/>
            <a:ext cx="836782" cy="701959"/>
          </a:xfrm>
          <a:prstGeom prst="rect">
            <a:avLst/>
          </a:prstGeom>
        </p:spPr>
      </p:pic>
      <p:pic>
        <p:nvPicPr>
          <p:cNvPr id="8" name="Afbeelding 7">
            <a:extLst>
              <a:ext uri="{FF2B5EF4-FFF2-40B4-BE49-F238E27FC236}">
                <a16:creationId xmlns:a16="http://schemas.microsoft.com/office/drawing/2014/main" id="{BD89C826-1CCB-42CB-B51C-EF919B67740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5198"/>
          <a:stretch/>
        </p:blipFill>
        <p:spPr>
          <a:xfrm>
            <a:off x="7714458" y="1712880"/>
            <a:ext cx="836782" cy="709602"/>
          </a:xfrm>
          <a:prstGeom prst="rect">
            <a:avLst/>
          </a:prstGeom>
        </p:spPr>
      </p:pic>
      <p:pic>
        <p:nvPicPr>
          <p:cNvPr id="10" name="Afbeelding 9">
            <a:extLst>
              <a:ext uri="{FF2B5EF4-FFF2-40B4-BE49-F238E27FC236}">
                <a16:creationId xmlns:a16="http://schemas.microsoft.com/office/drawing/2014/main" id="{C428977F-8D2E-43A9-A7BF-8CBFBC46CBF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580"/>
          <a:stretch/>
        </p:blipFill>
        <p:spPr>
          <a:xfrm>
            <a:off x="7714458" y="4128719"/>
            <a:ext cx="840560" cy="709602"/>
          </a:xfrm>
          <a:prstGeom prst="rect">
            <a:avLst/>
          </a:prstGeom>
        </p:spPr>
      </p:pic>
      <p:sp>
        <p:nvSpPr>
          <p:cNvPr id="11" name="Tijdelijke aanduiding voor inhoud 5">
            <a:extLst>
              <a:ext uri="{FF2B5EF4-FFF2-40B4-BE49-F238E27FC236}">
                <a16:creationId xmlns:a16="http://schemas.microsoft.com/office/drawing/2014/main" id="{5EE0F054-A7F1-4A05-967D-E5A1727AF1BE}"/>
              </a:ext>
            </a:extLst>
          </p:cNvPr>
          <p:cNvSpPr txBox="1">
            <a:spLocks/>
          </p:cNvSpPr>
          <p:nvPr/>
        </p:nvSpPr>
        <p:spPr>
          <a:xfrm>
            <a:off x="8733347" y="1736252"/>
            <a:ext cx="2562138" cy="21562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Thema</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De nieuwe economie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Marktverkenning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Financieel management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De verborgen impact</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Ondernemen</a:t>
            </a:r>
          </a:p>
        </p:txBody>
      </p:sp>
      <p:sp>
        <p:nvSpPr>
          <p:cNvPr id="12" name="Tijdelijke aanduiding voor inhoud 5">
            <a:extLst>
              <a:ext uri="{FF2B5EF4-FFF2-40B4-BE49-F238E27FC236}">
                <a16:creationId xmlns:a16="http://schemas.microsoft.com/office/drawing/2014/main" id="{F7D7D343-C446-4269-9CDA-8F6FACD7F614}"/>
              </a:ext>
            </a:extLst>
          </p:cNvPr>
          <p:cNvSpPr txBox="1">
            <a:spLocks/>
          </p:cNvSpPr>
          <p:nvPr/>
        </p:nvSpPr>
        <p:spPr bwMode="auto">
          <a:xfrm>
            <a:off x="8733347" y="4128719"/>
            <a:ext cx="2562138" cy="2032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1000"/>
              </a:spcBef>
              <a:spcAft>
                <a:spcPct val="0"/>
              </a:spcAft>
              <a:buClrTx/>
              <a:buSzTx/>
              <a:buFont typeface="Arial" charset="0"/>
              <a:buNone/>
              <a:tabLst/>
              <a:defRPr/>
            </a:pPr>
            <a:r>
              <a:rPr kumimoji="0" lang="nl-NL" sz="1400" b="1" i="0" u="none" strike="noStrike" kern="1200" cap="none" spc="0" normalizeH="0" baseline="0" noProof="0" dirty="0">
                <a:ln>
                  <a:noFill/>
                </a:ln>
                <a:solidFill>
                  <a:prstClr val="black"/>
                </a:solidFill>
                <a:effectLst/>
                <a:uLnTx/>
                <a:uFillTx/>
                <a:latin typeface="Calibri" panose="020F0502020204030204"/>
                <a:ea typeface="+mn-ea"/>
                <a:cs typeface="+mn-cs"/>
              </a:rPr>
              <a:t>IBS Toetsing</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Kennistoets</a:t>
            </a:r>
          </a:p>
          <a:p>
            <a:pPr marR="0" lvl="0" algn="l" defTabSz="914400" rtl="0" eaLnBrk="1" fontAlgn="base" latinLnBrk="0" hangingPunct="1">
              <a:lnSpc>
                <a:spcPct val="90000"/>
              </a:lnSpc>
              <a:spcBef>
                <a:spcPts val="1000"/>
              </a:spcBef>
              <a:spcAft>
                <a:spcPct val="0"/>
              </a:spcAft>
              <a:buClrTx/>
              <a:buSzTx/>
              <a:buFont typeface="Wingdings" panose="05000000000000000000" pitchFamily="2" charset="2"/>
              <a:buChar char="ü"/>
              <a:tabLst/>
              <a:defRPr/>
            </a:pPr>
            <a:r>
              <a:rPr kumimoji="0" lang="nl-NL" sz="1400" b="0" i="0" u="none" strike="noStrike" kern="1200" cap="none" spc="0" normalizeH="0" baseline="0" noProof="0" dirty="0">
                <a:ln>
                  <a:noFill/>
                </a:ln>
                <a:effectLst/>
                <a:uLnTx/>
                <a:uFillTx/>
                <a:latin typeface="Calibri" panose="020F0502020204030204"/>
                <a:ea typeface="+mn-ea"/>
                <a:cs typeface="+mn-cs"/>
              </a:rPr>
              <a:t> Ondernemingsplan</a:t>
            </a:r>
          </a:p>
          <a:p>
            <a:pPr marL="228600" marR="0" lvl="0" indent="-228600" algn="l" defTabSz="914400" rtl="0" eaLnBrk="1" fontAlgn="base" latinLnBrk="0" hangingPunct="1">
              <a:lnSpc>
                <a:spcPct val="90000"/>
              </a:lnSpc>
              <a:spcBef>
                <a:spcPts val="1000"/>
              </a:spcBef>
              <a:spcAft>
                <a:spcPct val="0"/>
              </a:spcAft>
              <a:buClrTx/>
              <a:buSzTx/>
              <a:buFont typeface="Wingdings" panose="05000000000000000000" pitchFamily="2" charset="2"/>
              <a:buChar char="q"/>
              <a:tabLst/>
              <a:defRPr/>
            </a:pPr>
            <a:r>
              <a:rPr kumimoji="0" lang="nl-NL" sz="1400" b="0" i="0" u="none" strike="noStrike" kern="1200" cap="none" spc="0" normalizeH="0" baseline="0" noProof="0" dirty="0">
                <a:ln>
                  <a:noFill/>
                </a:ln>
                <a:solidFill>
                  <a:srgbClr val="E7E6E6"/>
                </a:solidFill>
                <a:effectLst/>
                <a:uLnTx/>
                <a:uFillTx/>
                <a:latin typeface="Calibri" panose="020F0502020204030204"/>
                <a:ea typeface="+mn-ea"/>
                <a:cs typeface="+mn-cs"/>
              </a:rPr>
              <a:t> Vlog</a:t>
            </a:r>
          </a:p>
        </p:txBody>
      </p:sp>
    </p:spTree>
    <p:extLst>
      <p:ext uri="{BB962C8B-B14F-4D97-AF65-F5344CB8AC3E}">
        <p14:creationId xmlns:p14="http://schemas.microsoft.com/office/powerpoint/2010/main" val="1914404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2229" y="725714"/>
            <a:ext cx="9144000" cy="1946728"/>
          </a:xfrm>
        </p:spPr>
        <p:txBody>
          <a:bodyPr anchor="ctr">
            <a:normAutofit fontScale="90000"/>
          </a:bodyPr>
          <a:lstStyle/>
          <a:p>
            <a:r>
              <a:rPr lang="nl-NL" b="1" dirty="0"/>
              <a:t>Financieel Management</a:t>
            </a:r>
            <a:br>
              <a:rPr lang="nl-NL" b="1" dirty="0"/>
            </a:br>
            <a:br>
              <a:rPr lang="nl-NL" b="1" dirty="0"/>
            </a:br>
            <a:r>
              <a:rPr lang="nl-NL" sz="4000" b="1" dirty="0"/>
              <a:t>Exploitatiebegroting en brutowinst</a:t>
            </a:r>
            <a:br>
              <a:rPr lang="nl-NL" b="1" dirty="0"/>
            </a:br>
            <a:endParaRPr lang="nl-NL" sz="3600" dirty="0"/>
          </a:p>
        </p:txBody>
      </p:sp>
      <p:pic>
        <p:nvPicPr>
          <p:cNvPr id="1026" name="Picture 2" descr="Zorgeloze administratie voor een vast bedrag per maand - Finance MKB">
            <a:extLst>
              <a:ext uri="{FF2B5EF4-FFF2-40B4-BE49-F238E27FC236}">
                <a16:creationId xmlns:a16="http://schemas.microsoft.com/office/drawing/2014/main" id="{6DFC8067-FA80-40AE-B7C7-70529CC61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9878" y="2561902"/>
            <a:ext cx="6872243" cy="324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715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40625" y="404351"/>
            <a:ext cx="9144000" cy="2330449"/>
          </a:xfrm>
        </p:spPr>
        <p:txBody>
          <a:bodyPr anchor="ctr"/>
          <a:lstStyle/>
          <a:p>
            <a:r>
              <a:rPr lang="nl-NL" b="1" dirty="0"/>
              <a:t>Financieel Management</a:t>
            </a:r>
            <a:br>
              <a:rPr lang="nl-NL" b="1" dirty="0"/>
            </a:br>
            <a:endParaRPr lang="nl-NL" sz="3600" dirty="0"/>
          </a:p>
        </p:txBody>
      </p:sp>
      <p:pic>
        <p:nvPicPr>
          <p:cNvPr id="11" name="Afbeelding 10">
            <a:extLst>
              <a:ext uri="{FF2B5EF4-FFF2-40B4-BE49-F238E27FC236}">
                <a16:creationId xmlns:a16="http://schemas.microsoft.com/office/drawing/2014/main" id="{86400A96-63C1-4F79-9BEA-8401DA247E7E}"/>
              </a:ext>
            </a:extLst>
          </p:cNvPr>
          <p:cNvPicPr>
            <a:picLocks noChangeAspect="1"/>
          </p:cNvPicPr>
          <p:nvPr/>
        </p:nvPicPr>
        <p:blipFill>
          <a:blip r:embed="rId2"/>
          <a:stretch>
            <a:fillRect/>
          </a:stretch>
        </p:blipFill>
        <p:spPr>
          <a:xfrm>
            <a:off x="3790684" y="1874862"/>
            <a:ext cx="4643882" cy="31082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2" name="Object 11">
            <a:extLst>
              <a:ext uri="{FF2B5EF4-FFF2-40B4-BE49-F238E27FC236}">
                <a16:creationId xmlns:a16="http://schemas.microsoft.com/office/drawing/2014/main" id="{5CFD101F-5BB1-46B8-96AA-816985F18AFD}"/>
              </a:ext>
            </a:extLst>
          </p:cNvPr>
          <p:cNvGraphicFramePr>
            <a:graphicFrameLocks noChangeAspect="1"/>
          </p:cNvGraphicFramePr>
          <p:nvPr/>
        </p:nvGraphicFramePr>
        <p:xfrm>
          <a:off x="2442815" y="4205311"/>
          <a:ext cx="7339620" cy="1568509"/>
        </p:xfrm>
        <a:graphic>
          <a:graphicData uri="http://schemas.openxmlformats.org/presentationml/2006/ole">
            <mc:AlternateContent xmlns:mc="http://schemas.openxmlformats.org/markup-compatibility/2006">
              <mc:Choice xmlns:v="urn:schemas-microsoft-com:vml" Requires="v">
                <p:oleObj name="Document" r:id="rId3" imgW="6046283" imgH="1291937" progId="Word.Document.12">
                  <p:embed/>
                </p:oleObj>
              </mc:Choice>
              <mc:Fallback>
                <p:oleObj name="Document" r:id="rId3" imgW="6046283" imgH="1291937" progId="Word.Document.12">
                  <p:embed/>
                  <p:pic>
                    <p:nvPicPr>
                      <p:cNvPr id="12" name="Object 11">
                        <a:extLst>
                          <a:ext uri="{FF2B5EF4-FFF2-40B4-BE49-F238E27FC236}">
                            <a16:creationId xmlns:a16="http://schemas.microsoft.com/office/drawing/2014/main" id="{5CFD101F-5BB1-46B8-96AA-816985F18AFD}"/>
                          </a:ext>
                        </a:extLst>
                      </p:cNvPr>
                      <p:cNvPicPr/>
                      <p:nvPr/>
                    </p:nvPicPr>
                    <p:blipFill>
                      <a:blip r:embed="rId4"/>
                      <a:stretch>
                        <a:fillRect/>
                      </a:stretch>
                    </p:blipFill>
                    <p:spPr>
                      <a:xfrm>
                        <a:off x="2442815" y="4205311"/>
                        <a:ext cx="7339620" cy="1568509"/>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352624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Exploitatiebegroting 				</a:t>
            </a:r>
            <a:endParaRPr lang="nl-NL" sz="2000" i="1" dirty="0"/>
          </a:p>
        </p:txBody>
      </p:sp>
      <p:sp>
        <p:nvSpPr>
          <p:cNvPr id="3" name="Tijdelijke aanduiding voor inhoud 2"/>
          <p:cNvSpPr>
            <a:spLocks noGrp="1"/>
          </p:cNvSpPr>
          <p:nvPr>
            <p:ph idx="1"/>
          </p:nvPr>
        </p:nvSpPr>
        <p:spPr>
          <a:xfrm>
            <a:off x="838200" y="1503443"/>
            <a:ext cx="10515600" cy="4322591"/>
          </a:xfrm>
        </p:spPr>
        <p:txBody>
          <a:bodyPr/>
          <a:lstStyle/>
          <a:p>
            <a:pPr marL="0" indent="0">
              <a:buNone/>
            </a:pPr>
            <a:r>
              <a:rPr lang="nl-NL" dirty="0"/>
              <a:t>Overzicht dat inzichtelijk maakt of je verlies of winst maakt (excl. btw)</a:t>
            </a:r>
          </a:p>
          <a:p>
            <a:pPr marL="0" indent="0">
              <a:buNone/>
            </a:pPr>
            <a:endParaRPr lang="nl-NL" dirty="0"/>
          </a:p>
          <a:p>
            <a:r>
              <a:rPr lang="nl-NL" dirty="0">
                <a:solidFill>
                  <a:prstClr val="black"/>
                </a:solidFill>
              </a:rPr>
              <a:t>Exploitatie</a:t>
            </a:r>
            <a:r>
              <a:rPr lang="nl-NL" i="1" dirty="0">
                <a:solidFill>
                  <a:srgbClr val="0070C0"/>
                </a:solidFill>
              </a:rPr>
              <a:t>begroting</a:t>
            </a:r>
            <a:r>
              <a:rPr lang="nl-NL" dirty="0">
                <a:solidFill>
                  <a:prstClr val="black"/>
                </a:solidFill>
              </a:rPr>
              <a:t> (de komende periode)</a:t>
            </a:r>
            <a:r>
              <a:rPr lang="nl-NL" dirty="0"/>
              <a:t> </a:t>
            </a:r>
          </a:p>
          <a:p>
            <a:r>
              <a:rPr lang="nl-NL" dirty="0"/>
              <a:t>Exploitatie</a:t>
            </a:r>
            <a:r>
              <a:rPr lang="nl-NL" i="1" dirty="0">
                <a:solidFill>
                  <a:srgbClr val="0070C0"/>
                </a:solidFill>
              </a:rPr>
              <a:t>overzicht</a:t>
            </a:r>
            <a:r>
              <a:rPr lang="nl-NL" i="1" dirty="0"/>
              <a:t> </a:t>
            </a:r>
            <a:r>
              <a:rPr lang="nl-NL" dirty="0"/>
              <a:t>(de afgelopen periode)</a:t>
            </a:r>
          </a:p>
          <a:p>
            <a:endParaRPr lang="nl-NL" dirty="0">
              <a:solidFill>
                <a:prstClr val="black"/>
              </a:solidFill>
            </a:endParaRP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pic>
        <p:nvPicPr>
          <p:cNvPr id="2050" name="Picture 2" descr="Afbeeldingsresultaat voor winst verli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1305" y="2352113"/>
            <a:ext cx="2812495" cy="2812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195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20635"/>
          <a:stretch/>
        </p:blipFill>
        <p:spPr>
          <a:xfrm>
            <a:off x="3540468" y="1690688"/>
            <a:ext cx="5111063" cy="4267211"/>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Tree>
    <p:extLst>
      <p:ext uri="{BB962C8B-B14F-4D97-AF65-F5344CB8AC3E}">
        <p14:creationId xmlns:p14="http://schemas.microsoft.com/office/powerpoint/2010/main" val="269830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b="71517"/>
          <a:stretch/>
        </p:blipFill>
        <p:spPr>
          <a:xfrm>
            <a:off x="2063079" y="1879374"/>
            <a:ext cx="8065841" cy="2416855"/>
          </a:xfrm>
          <a:prstGeom prst="rect">
            <a:avLst/>
          </a:prstGeom>
        </p:spPr>
      </p:pic>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Tree>
    <p:extLst>
      <p:ext uri="{BB962C8B-B14F-4D97-AF65-F5344CB8AC3E}">
        <p14:creationId xmlns:p14="http://schemas.microsoft.com/office/powerpoint/2010/main" val="383429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5" name="Tijdelijke aanduiding voor inhoud 2"/>
          <p:cNvSpPr>
            <a:spLocks noGrp="1"/>
          </p:cNvSpPr>
          <p:nvPr>
            <p:ph idx="1"/>
          </p:nvPr>
        </p:nvSpPr>
        <p:spPr>
          <a:xfrm>
            <a:off x="2820003" y="3212356"/>
            <a:ext cx="10515600" cy="1154299"/>
          </a:xfrm>
        </p:spPr>
        <p:txBody>
          <a:bodyPr/>
          <a:lstStyle/>
          <a:p>
            <a:r>
              <a:rPr lang="nl-NL" dirty="0"/>
              <a:t>Omzet inclusief BTW (</a:t>
            </a:r>
            <a:r>
              <a:rPr lang="nl-NL" b="1" dirty="0"/>
              <a:t>consumenten</a:t>
            </a:r>
            <a:r>
              <a:rPr lang="nl-NL" dirty="0"/>
              <a:t>omzet)</a:t>
            </a:r>
          </a:p>
          <a:p>
            <a:r>
              <a:rPr lang="nl-NL" dirty="0"/>
              <a:t>Omzet exclusief BTW (</a:t>
            </a:r>
            <a:r>
              <a:rPr lang="nl-NL" b="1" dirty="0"/>
              <a:t>bedrijfs</a:t>
            </a:r>
            <a:r>
              <a:rPr lang="nl-NL" dirty="0"/>
              <a:t>omzet)</a:t>
            </a:r>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578337" y="1963291"/>
            <a:ext cx="7035325" cy="707886"/>
          </a:xfrm>
          <a:prstGeom prst="rect">
            <a:avLst/>
          </a:prstGeom>
          <a:noFill/>
        </p:spPr>
        <p:txBody>
          <a:bodyPr wrap="square">
            <a:spAutoFit/>
          </a:bodyPr>
          <a:lstStyle/>
          <a:p>
            <a:pPr marL="0" indent="0" algn="ctr">
              <a:buNone/>
            </a:pPr>
            <a:r>
              <a:rPr lang="nl-NL" sz="4000" b="1" dirty="0">
                <a:solidFill>
                  <a:srgbClr val="0070C0"/>
                </a:solidFill>
              </a:rPr>
              <a:t>Omzet = </a:t>
            </a:r>
            <a:r>
              <a:rPr lang="nl-NL" sz="4000" b="1" dirty="0">
                <a:solidFill>
                  <a:srgbClr val="FFC000"/>
                </a:solidFill>
              </a:rPr>
              <a:t>afzet</a:t>
            </a:r>
            <a:r>
              <a:rPr lang="nl-NL" sz="4000" b="1" dirty="0">
                <a:solidFill>
                  <a:srgbClr val="0070C0"/>
                </a:solidFill>
              </a:rPr>
              <a:t> x </a:t>
            </a:r>
            <a:r>
              <a:rPr lang="nl-NL" sz="4000" b="1" dirty="0">
                <a:solidFill>
                  <a:srgbClr val="00B050"/>
                </a:solidFill>
              </a:rPr>
              <a:t>verkoopprijs</a:t>
            </a:r>
          </a:p>
        </p:txBody>
      </p:sp>
    </p:spTree>
    <p:extLst>
      <p:ext uri="{BB962C8B-B14F-4D97-AF65-F5344CB8AC3E}">
        <p14:creationId xmlns:p14="http://schemas.microsoft.com/office/powerpoint/2010/main" val="241493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a:spLocks noGrp="1"/>
          </p:cNvSpPr>
          <p:nvPr>
            <p:ph type="title"/>
          </p:nvPr>
        </p:nvSpPr>
        <p:spPr>
          <a:xfrm>
            <a:off x="838200" y="365125"/>
            <a:ext cx="10515600" cy="1325563"/>
          </a:xfrm>
        </p:spPr>
        <p:txBody>
          <a:bodyPr/>
          <a:lstStyle/>
          <a:p>
            <a:r>
              <a:rPr lang="nl-NL" dirty="0"/>
              <a:t>Exploitatiebegroting 				</a:t>
            </a:r>
            <a:endParaRPr lang="nl-NL" sz="2000" i="1" dirty="0"/>
          </a:p>
        </p:txBody>
      </p:sp>
      <p:sp>
        <p:nvSpPr>
          <p:cNvPr id="6" name="Tekstvak 5">
            <a:extLst>
              <a:ext uri="{FF2B5EF4-FFF2-40B4-BE49-F238E27FC236}">
                <a16:creationId xmlns:a16="http://schemas.microsoft.com/office/drawing/2014/main" id="{C3C734B6-F8A4-4766-945F-CEC0391BD074}"/>
              </a:ext>
            </a:extLst>
          </p:cNvPr>
          <p:cNvSpPr txBox="1"/>
          <p:nvPr/>
        </p:nvSpPr>
        <p:spPr>
          <a:xfrm>
            <a:off x="2150869" y="2014566"/>
            <a:ext cx="7890261" cy="707886"/>
          </a:xfrm>
          <a:prstGeom prst="rect">
            <a:avLst/>
          </a:prstGeom>
          <a:noFill/>
        </p:spPr>
        <p:txBody>
          <a:bodyPr wrap="square">
            <a:spAutoFit/>
          </a:bodyPr>
          <a:lstStyle/>
          <a:p>
            <a:pPr marL="0" indent="0" algn="ctr">
              <a:buNone/>
            </a:pPr>
            <a:r>
              <a:rPr lang="nl-NL" sz="4000" b="1" dirty="0">
                <a:solidFill>
                  <a:srgbClr val="0070C0"/>
                </a:solidFill>
              </a:rPr>
              <a:t>Inkoopwaarde van de omzet (IWO)</a:t>
            </a:r>
            <a:endParaRPr lang="nl-NL" sz="4000" b="1" dirty="0">
              <a:solidFill>
                <a:srgbClr val="FF0000"/>
              </a:solidFill>
            </a:endParaRPr>
          </a:p>
        </p:txBody>
      </p:sp>
      <p:sp>
        <p:nvSpPr>
          <p:cNvPr id="10" name="Tekstvak 9">
            <a:extLst>
              <a:ext uri="{FF2B5EF4-FFF2-40B4-BE49-F238E27FC236}">
                <a16:creationId xmlns:a16="http://schemas.microsoft.com/office/drawing/2014/main" id="{130D4AB7-7DB0-4ECC-B4AE-20D53D9C2809}"/>
              </a:ext>
            </a:extLst>
          </p:cNvPr>
          <p:cNvSpPr txBox="1"/>
          <p:nvPr/>
        </p:nvSpPr>
        <p:spPr>
          <a:xfrm>
            <a:off x="3047287" y="3427663"/>
            <a:ext cx="6097424" cy="707886"/>
          </a:xfrm>
          <a:prstGeom prst="rect">
            <a:avLst/>
          </a:prstGeom>
          <a:noFill/>
        </p:spPr>
        <p:txBody>
          <a:bodyPr wrap="square">
            <a:spAutoFit/>
          </a:bodyPr>
          <a:lstStyle/>
          <a:p>
            <a:r>
              <a:rPr lang="nl-NL" sz="4000" b="1" dirty="0">
                <a:solidFill>
                  <a:srgbClr val="0070C0"/>
                </a:solidFill>
              </a:rPr>
              <a:t>IWO = </a:t>
            </a:r>
            <a:r>
              <a:rPr lang="nl-NL" sz="4000" b="1" dirty="0">
                <a:solidFill>
                  <a:srgbClr val="FFC000"/>
                </a:solidFill>
              </a:rPr>
              <a:t>afzet</a:t>
            </a:r>
            <a:r>
              <a:rPr lang="nl-NL" sz="4000" b="1" dirty="0">
                <a:solidFill>
                  <a:srgbClr val="0070C0"/>
                </a:solidFill>
              </a:rPr>
              <a:t> x </a:t>
            </a:r>
            <a:r>
              <a:rPr lang="nl-NL" sz="4000" b="1" dirty="0">
                <a:solidFill>
                  <a:srgbClr val="FF0000"/>
                </a:solidFill>
              </a:rPr>
              <a:t>inkoopprijs</a:t>
            </a:r>
            <a:endParaRPr lang="nl-NL" sz="4000" dirty="0"/>
          </a:p>
        </p:txBody>
      </p:sp>
    </p:spTree>
    <p:extLst>
      <p:ext uri="{BB962C8B-B14F-4D97-AF65-F5344CB8AC3E}">
        <p14:creationId xmlns:p14="http://schemas.microsoft.com/office/powerpoint/2010/main" val="231111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Yuverta" id="{B251AC54-B592-45DF-B25C-7F63AC86D450}" vid="{0FDDE2D5-CE31-4D14-A74D-A23786F7CAC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82ce1-f6df-49a5-8b49-cf8409a27aa4">
      <Terms xmlns="http://schemas.microsoft.com/office/infopath/2007/PartnerControls"/>
    </lcf76f155ced4ddcb4097134ff3c332f>
    <TaxCatchAll xmlns="2c4f0c93-2979-4f27-aab2-70de9593235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8E09137C68A74EA55321485504F917" ma:contentTypeVersion="17" ma:contentTypeDescription="Een nieuw document maken." ma:contentTypeScope="" ma:versionID="0f68ed45c25507020046cd58e7081853">
  <xsd:schema xmlns:xsd="http://www.w3.org/2001/XMLSchema" xmlns:xs="http://www.w3.org/2001/XMLSchema" xmlns:p="http://schemas.microsoft.com/office/2006/metadata/properties" xmlns:ns2="2c4f0c93-2979-4f27-aab2-70de95932352" xmlns:ns3="c6f82ce1-f6df-49a5-8b49-cf8409a27aa4" targetNamespace="http://schemas.microsoft.com/office/2006/metadata/properties" ma:root="true" ma:fieldsID="ed2a775c62b2ef6a30ca6d924b06821c" ns2:_="" ns3:_="">
    <xsd:import namespace="2c4f0c93-2979-4f27-aab2-70de95932352"/>
    <xsd:import namespace="c6f82ce1-f6df-49a5-8b49-cf8409a27a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4f0c93-2979-4f27-aab2-70de95932352"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bad38e81-2dce-48e2-a4cf-6cf5e967729a}" ma:internalName="TaxCatchAll" ma:showField="CatchAllData" ma:web="2c4f0c93-2979-4f27-aab2-70de9593235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f82ce1-f6df-49a5-8b49-cf8409a27a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947DDE-A061-438A-8C0E-F83B244B46FF}">
  <ds:schemaRefs>
    <ds:schemaRef ds:uri="http://schemas.microsoft.com/office/2006/metadata/properties"/>
    <ds:schemaRef ds:uri="http://schemas.microsoft.com/office/infopath/2007/PartnerControls"/>
    <ds:schemaRef ds:uri="c6f82ce1-f6df-49a5-8b49-cf8409a27aa4"/>
    <ds:schemaRef ds:uri="2c4f0c93-2979-4f27-aab2-70de95932352"/>
  </ds:schemaRefs>
</ds:datastoreItem>
</file>

<file path=customXml/itemProps2.xml><?xml version="1.0" encoding="utf-8"?>
<ds:datastoreItem xmlns:ds="http://schemas.openxmlformats.org/officeDocument/2006/customXml" ds:itemID="{8232E020-FEB9-4C5A-9276-3D5C454449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4f0c93-2979-4f27-aab2-70de95932352"/>
    <ds:schemaRef ds:uri="c6f82ce1-f6df-49a5-8b49-cf8409a27a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4BB540-5D31-453C-8752-4234FBC3EF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657</TotalTime>
  <Words>363</Words>
  <Application>Microsoft Office PowerPoint</Application>
  <PresentationFormat>Breedbeeld</PresentationFormat>
  <Paragraphs>63</Paragraphs>
  <Slides>11</Slides>
  <Notes>0</Notes>
  <HiddenSlides>0</HiddenSlides>
  <MMClips>0</MMClips>
  <ScaleCrop>false</ScaleCrop>
  <HeadingPairs>
    <vt:vector size="8" baseType="variant">
      <vt:variant>
        <vt:lpstr>Gebruikte lettertypen</vt:lpstr>
      </vt:variant>
      <vt:variant>
        <vt:i4>6</vt:i4>
      </vt:variant>
      <vt:variant>
        <vt:lpstr>Thema</vt:lpstr>
      </vt:variant>
      <vt:variant>
        <vt:i4>2</vt:i4>
      </vt:variant>
      <vt:variant>
        <vt:lpstr>Ingesloten OLE-bronprogramma's</vt:lpstr>
      </vt:variant>
      <vt:variant>
        <vt:i4>1</vt:i4>
      </vt:variant>
      <vt:variant>
        <vt:lpstr>Diatitels</vt:lpstr>
      </vt:variant>
      <vt:variant>
        <vt:i4>11</vt:i4>
      </vt:variant>
    </vt:vector>
  </HeadingPairs>
  <TitlesOfParts>
    <vt:vector size="20" baseType="lpstr">
      <vt:lpstr>Arial</vt:lpstr>
      <vt:lpstr>Arial Black</vt:lpstr>
      <vt:lpstr>Calibri</vt:lpstr>
      <vt:lpstr>Calibri Light</vt:lpstr>
      <vt:lpstr>Google Sans</vt:lpstr>
      <vt:lpstr>Wingdings</vt:lpstr>
      <vt:lpstr>1_Kantoorthema</vt:lpstr>
      <vt:lpstr>ThemaYuverta</vt:lpstr>
      <vt:lpstr>Document</vt:lpstr>
      <vt:lpstr>Probleem! </vt:lpstr>
      <vt:lpstr>PowerPoint-presentatie</vt:lpstr>
      <vt:lpstr>Financieel Management  Exploitatiebegroting en brutowinst </vt:lpstr>
      <vt:lpstr>Financieel Management </vt:lpstr>
      <vt:lpstr>Exploitatiebegroting     </vt:lpstr>
      <vt:lpstr>Exploitatiebegroting     </vt:lpstr>
      <vt:lpstr>Exploitatiebegroting     </vt:lpstr>
      <vt:lpstr>Exploitatiebegroting     </vt:lpstr>
      <vt:lpstr>Exploitatiebegroting     </vt:lpstr>
      <vt:lpstr>Exploitatiebegroting     </vt:lpstr>
      <vt:lpstr>Exploitatiebegroting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Probleem!</dc:title>
  <dc:creator>Gerjan de Ruiter</dc:creator>
  <cp:lastModifiedBy>Thomas Noordeloos</cp:lastModifiedBy>
  <cp:revision>2</cp:revision>
  <dcterms:created xsi:type="dcterms:W3CDTF">2022-11-23T07:33:54Z</dcterms:created>
  <dcterms:modified xsi:type="dcterms:W3CDTF">2023-12-04T11:50:49Z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0x010100858E09137C68A74EA55321485504F917</vt:lpwstr>
  </property>
</Properties>
</file>